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22"/>
  </p:notesMasterIdLst>
  <p:sldIdLst>
    <p:sldId id="262" r:id="rId5"/>
    <p:sldId id="292" r:id="rId6"/>
    <p:sldId id="293" r:id="rId7"/>
    <p:sldId id="303" r:id="rId8"/>
    <p:sldId id="304" r:id="rId9"/>
    <p:sldId id="294" r:id="rId10"/>
    <p:sldId id="295" r:id="rId11"/>
    <p:sldId id="301" r:id="rId12"/>
    <p:sldId id="296" r:id="rId13"/>
    <p:sldId id="302" r:id="rId14"/>
    <p:sldId id="298" r:id="rId15"/>
    <p:sldId id="299" r:id="rId16"/>
    <p:sldId id="306" r:id="rId17"/>
    <p:sldId id="305" r:id="rId18"/>
    <p:sldId id="288" r:id="rId19"/>
    <p:sldId id="289" r:id="rId20"/>
    <p:sldId id="290" r:id="rId2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32"/>
    <p:restoredTop sz="90130"/>
  </p:normalViewPr>
  <p:slideViewPr>
    <p:cSldViewPr snapToGrid="0" snapToObjects="1" showGuides="1">
      <p:cViewPr varScale="1">
        <p:scale>
          <a:sx n="161" d="100"/>
          <a:sy n="161" d="100"/>
        </p:scale>
        <p:origin x="72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anyone is on the fence about </a:t>
            </a:r>
            <a:r>
              <a:rPr lang="en-US" dirty="0" err="1" smtClean="0"/>
              <a:t>chatbots</a:t>
            </a:r>
            <a:r>
              <a:rPr lang="en-US" baseline="0" dirty="0" smtClean="0"/>
              <a:t>, I can briefly discuss the UX differences between filling out a form/using a wizard and a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dirty="0" smtClean="0"/>
              <a:t>Think about building an FAQ.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53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Pre-trained virtual agents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www.ibm.com</a:t>
            </a:r>
            <a:r>
              <a:rPr lang="en-US" dirty="0" smtClean="0"/>
              <a:t>/us-</a:t>
            </a:r>
            <a:r>
              <a:rPr lang="en-US" dirty="0" err="1" smtClean="0"/>
              <a:t>en</a:t>
            </a:r>
            <a:r>
              <a:rPr lang="en-US" dirty="0" smtClean="0"/>
              <a:t>/marketplace/cognitive-customer-engagement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80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An </a:t>
            </a:r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intent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is a purpose or goal expressed in a customer's input, such as answering a question or processing a bill payment.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96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An </a:t>
            </a:r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entity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represents a class of object or a data type that is relevant to a user's purpose. By recognizing the entities that are mentioned in the user's input, the Conversation service can choose the specific actions to take to fulfill an intent.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dirty="0" smtClean="0"/>
              <a:t>DBG / November 2017 / © 2017 IBM </a:t>
            </a:r>
            <a:r>
              <a:rPr lang="sk-SK" dirty="0" err="1" smtClean="0"/>
              <a:t>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DBG / Sept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67.xml"/><Relationship Id="rId9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0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5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8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0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sk-SK" smtClean="0"/>
              <a:t>DBG / Sept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ibmcloudchatbot" TargetMode="External"/><Relationship Id="rId4" Type="http://schemas.openxmlformats.org/officeDocument/2006/relationships/hyperlink" Target="http://ibm.biz/chatbot01171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code/journey/create-cognitive-retail-chatbot/" TargetMode="External"/><Relationship Id="rId4" Type="http://schemas.openxmlformats.org/officeDocument/2006/relationships/hyperlink" Target="https://developer.ibm.com/code/journey/create-cognitive-banking-chatbot/" TargetMode="External"/><Relationship Id="rId5" Type="http://schemas.openxmlformats.org/officeDocument/2006/relationships/hyperlink" Target="https://developer.ibm.com/code/patterns/assemble-a-pizza-ordering-chatbot-dialog/" TargetMode="External"/><Relationship Id="rId6" Type="http://schemas.openxmlformats.org/officeDocument/2006/relationships/hyperlink" Target="https://medium.com/@MissAmaraKay" TargetMode="External"/><Relationship Id="rId1" Type="http://schemas.openxmlformats.org/officeDocument/2006/relationships/slideLayout" Target="../slideLayouts/slideLayout80.xml"/><Relationship Id="rId2" Type="http://schemas.openxmlformats.org/officeDocument/2006/relationships/hyperlink" Target="https://developer.ibm.com/code/journey/create-an-investment-management-chatbo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k-SK" dirty="0" smtClean="0"/>
              <a:t>DBG / </a:t>
            </a:r>
            <a:r>
              <a:rPr lang="sk-SK" dirty="0" err="1" smtClean="0"/>
              <a:t>Jan</a:t>
            </a:r>
            <a:r>
              <a:rPr lang="sk-SK" dirty="0" smtClean="0"/>
              <a:t> 2018 / </a:t>
            </a:r>
            <a:r>
              <a:rPr lang="sk-SK" dirty="0" smtClean="0"/>
              <a:t>© </a:t>
            </a:r>
            <a:r>
              <a:rPr lang="sk-SK" dirty="0" smtClean="0"/>
              <a:t>2018 </a:t>
            </a:r>
            <a:r>
              <a:rPr lang="sk-SK" dirty="0" smtClean="0"/>
              <a:t>IBM </a:t>
            </a:r>
            <a:r>
              <a:rPr lang="sk-SK" dirty="0" err="1" smtClean="0"/>
              <a:t>Corporation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4648201" cy="4479344"/>
          </a:xfrm>
        </p:spPr>
        <p:txBody>
          <a:bodyPr/>
          <a:lstStyle/>
          <a:p>
            <a:r>
              <a:rPr lang="en-US" sz="3200" dirty="0" smtClean="0"/>
              <a:t>How to build a </a:t>
            </a:r>
            <a:r>
              <a:rPr lang="en-US" sz="3200" dirty="0" err="1" smtClean="0"/>
              <a:t>chatbot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0" dirty="0"/>
              <a:t>—</a:t>
            </a:r>
            <a:br>
              <a:rPr lang="en-US" sz="3200" b="0" dirty="0"/>
            </a:br>
            <a:r>
              <a:rPr lang="en-US" sz="3200" b="0" dirty="0" smtClean="0"/>
              <a:t>Amara Keller</a:t>
            </a:r>
            <a:br>
              <a:rPr lang="en-US" sz="3200" b="0" dirty="0" smtClean="0"/>
            </a:br>
            <a:r>
              <a:rPr lang="en-US" sz="3200" b="0" dirty="0" smtClean="0"/>
              <a:t>IBM Developer Advocate</a:t>
            </a:r>
            <a:br>
              <a:rPr lang="en-US" sz="3200" b="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dirty="0" smtClean="0"/>
              <a:t>@</a:t>
            </a:r>
            <a:r>
              <a:rPr lang="en-US" dirty="0" err="1" smtClean="0"/>
              <a:t>MissAmaraKay</a:t>
            </a:r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2973787" y="3427014"/>
            <a:ext cx="5104738" cy="646331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IBM </a:t>
            </a:r>
            <a:r>
              <a:rPr lang="en-US" sz="1800" dirty="0" smtClean="0">
                <a:solidFill>
                  <a:schemeClr val="bg2"/>
                </a:solidFill>
              </a:rPr>
              <a:t>Cloud: </a:t>
            </a:r>
            <a:r>
              <a:rPr lang="en-US" sz="1800" dirty="0">
                <a:solidFill>
                  <a:schemeClr val="bg2"/>
                </a:solidFill>
                <a:hlinkClick r:id="rId3"/>
              </a:rPr>
              <a:t>http://ibm.biz/ibmcloudchatbot</a:t>
            </a:r>
            <a:r>
              <a:rPr lang="en-US" sz="1800" dirty="0">
                <a:solidFill>
                  <a:schemeClr val="bg2"/>
                </a:solidFill>
              </a:rPr>
              <a:t> </a:t>
            </a:r>
            <a:br>
              <a:rPr lang="en-US" sz="1800" dirty="0">
                <a:solidFill>
                  <a:schemeClr val="bg2"/>
                </a:solidFill>
              </a:rPr>
            </a:br>
            <a:r>
              <a:rPr lang="en-US" sz="1800" dirty="0">
                <a:solidFill>
                  <a:schemeClr val="bg2"/>
                </a:solidFill>
              </a:rPr>
              <a:t>Code pattern: </a:t>
            </a:r>
            <a:r>
              <a:rPr lang="en-US" sz="1800" dirty="0">
                <a:solidFill>
                  <a:schemeClr val="bg2"/>
                </a:solidFill>
                <a:hlinkClick r:id="rId4"/>
              </a:rPr>
              <a:t>http://ibm.biz/chatbot011718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9" y="711135"/>
            <a:ext cx="8768701" cy="26139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32745" y="3896056"/>
            <a:ext cx="39966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Can use synonyms (like above) or regex patterns.</a:t>
            </a:r>
            <a:endParaRPr lang="en-US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2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80300"/>
            <a:ext cx="6400800" cy="137160"/>
          </a:xfrm>
        </p:spPr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46325" y="2273363"/>
            <a:ext cx="4451350" cy="457200"/>
          </a:xfrm>
        </p:spPr>
        <p:txBody>
          <a:bodyPr/>
          <a:lstStyle/>
          <a:p>
            <a:pPr algn="ctr"/>
            <a:r>
              <a:rPr lang="en-US" sz="2400" dirty="0" smtClean="0"/>
              <a:t>A dialog uses intents, entities, and context from your application to return a response to each user’s input.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1919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fld id="{3FD999D4-B456-9943-89B7-30D56181CE18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4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Now you try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4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3485841" y="3264518"/>
            <a:ext cx="1254642" cy="125464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Application</a:t>
            </a:r>
          </a:p>
        </p:txBody>
      </p:sp>
      <p:sp>
        <p:nvSpPr>
          <p:cNvPr id="3" name="TextBox 2"/>
          <p:cNvSpPr txBox="1"/>
          <p:nvPr/>
        </p:nvSpPr>
        <p:spPr>
          <a:xfrm rot="2863410">
            <a:off x="1962614" y="2119166"/>
            <a:ext cx="1388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1. Capture user input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7433008" y="3315258"/>
            <a:ext cx="1254642" cy="125464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Third-party API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97326" y="221900"/>
            <a:ext cx="1254642" cy="125464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Messaging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 Platform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581847" y="1476542"/>
            <a:ext cx="1903994" cy="189230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5976638" y="230544"/>
            <a:ext cx="1306404" cy="130640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Watson Conversation</a:t>
            </a:r>
          </a:p>
        </p:txBody>
      </p:sp>
      <p:sp>
        <p:nvSpPr>
          <p:cNvPr id="8" name="TextBox 7"/>
          <p:cNvSpPr txBox="1"/>
          <p:nvPr/>
        </p:nvSpPr>
        <p:spPr>
          <a:xfrm rot="18747558">
            <a:off x="3784919" y="1860302"/>
            <a:ext cx="1782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2. Parse Intents and Entities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3731903" y="883747"/>
            <a:ext cx="2138249" cy="2380771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 rot="18647436">
            <a:off x="4572898" y="1949363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3. Application decides if 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further action is needed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4188030" y="1223805"/>
            <a:ext cx="1682122" cy="1914863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031507" y="3581771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4. Make API call to get data or 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perform third-party action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837824" y="4099157"/>
            <a:ext cx="2304160" cy="20402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4890133" y="4297644"/>
            <a:ext cx="2251851" cy="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031507" y="4376576"/>
            <a:ext cx="15167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5. Return dynamic data</a:t>
            </a:r>
          </a:p>
        </p:txBody>
      </p:sp>
      <p:sp>
        <p:nvSpPr>
          <p:cNvPr id="16" name="TextBox 15"/>
          <p:cNvSpPr txBox="1"/>
          <p:nvPr/>
        </p:nvSpPr>
        <p:spPr>
          <a:xfrm rot="18747558">
            <a:off x="4378033" y="2389601"/>
            <a:ext cx="23952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6. </a:t>
            </a:r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Update context and send to Watson</a:t>
            </a:r>
            <a:endParaRPr lang="en-US" sz="10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4823992" y="1654224"/>
            <a:ext cx="1687245" cy="1959629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8647436">
            <a:off x="5235093" y="2308608"/>
            <a:ext cx="2204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7. Return a response with dynamic 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data inserted into response.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4944765" y="1684651"/>
            <a:ext cx="1731667" cy="2046478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1416652" y="1543470"/>
            <a:ext cx="1798351" cy="1930386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 rot="2863410">
            <a:off x="982943" y="2471793"/>
            <a:ext cx="2207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3b/8. Return response back to user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and wait for another user input to</a:t>
            </a:r>
            <a:b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repeat process</a:t>
            </a:r>
          </a:p>
        </p:txBody>
      </p:sp>
    </p:spTree>
    <p:extLst>
      <p:ext uri="{BB962C8B-B14F-4D97-AF65-F5344CB8AC3E}">
        <p14:creationId xmlns:p14="http://schemas.microsoft.com/office/powerpoint/2010/main" val="105061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Thank you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 smtClean="0"/>
              <a:t>Amara Keller</a:t>
            </a:r>
            <a:endParaRPr lang="en-US" sz="2400" dirty="0"/>
          </a:p>
          <a:p>
            <a:r>
              <a:rPr lang="en-US" sz="2400" dirty="0" smtClean="0"/>
              <a:t>Developer Advocate</a:t>
            </a:r>
            <a:endParaRPr lang="en-US" sz="2400" dirty="0"/>
          </a:p>
          <a:p>
            <a:r>
              <a:rPr lang="en-US" sz="2400" dirty="0"/>
              <a:t>—</a:t>
            </a:r>
          </a:p>
          <a:p>
            <a:r>
              <a:rPr lang="en-US" sz="2400" dirty="0" err="1"/>
              <a:t>a</a:t>
            </a:r>
            <a:r>
              <a:rPr lang="en-US" sz="2400" dirty="0" err="1" smtClean="0"/>
              <a:t>mara.keller@ibm.com</a:t>
            </a:r>
            <a:endParaRPr lang="en-US" sz="2400" dirty="0"/>
          </a:p>
          <a:p>
            <a:r>
              <a:rPr lang="en-US" sz="2400" dirty="0" smtClean="0"/>
              <a:t>@</a:t>
            </a:r>
            <a:r>
              <a:rPr lang="en-US" sz="2400" dirty="0" err="1" smtClean="0"/>
              <a:t>MissAmaraKay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Links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8686800" cy="3589655"/>
          </a:xfrm>
        </p:spPr>
        <p:txBody>
          <a:bodyPr/>
          <a:lstStyle/>
          <a:p>
            <a:r>
              <a:rPr lang="en-US" dirty="0">
                <a:latin typeface="+mj-lt"/>
                <a:ea typeface="Helvetica Neue" charset="0"/>
                <a:cs typeface="Helvetica Neue" charset="0"/>
                <a:hlinkClick r:id="rId2"/>
              </a:rPr>
              <a:t>https://developer.ibm.com/code/journey/create-an-investment-management-chatbot/</a:t>
            </a:r>
            <a:r>
              <a:rPr lang="en-US" dirty="0">
                <a:latin typeface="+mj-lt"/>
                <a:ea typeface="Helvetica Neue" charset="0"/>
                <a:cs typeface="Helvetica Neue" charset="0"/>
              </a:rPr>
              <a:t> </a:t>
            </a:r>
          </a:p>
          <a:p>
            <a:r>
              <a:rPr lang="en-US" dirty="0">
                <a:latin typeface="+mj-lt"/>
                <a:ea typeface="Helvetica Neue" charset="0"/>
                <a:cs typeface="Helvetica Neue" charset="0"/>
                <a:hlinkClick r:id="rId3"/>
              </a:rPr>
              <a:t>https://developer.ibm.com/code/journey/create-cognitive-retail-chatbot/</a:t>
            </a:r>
            <a:endParaRPr lang="en-US" dirty="0">
              <a:latin typeface="+mj-lt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+mj-lt"/>
                <a:ea typeface="Helvetica Neue" charset="0"/>
                <a:cs typeface="Helvetica Neue" charset="0"/>
                <a:hlinkClick r:id="rId4"/>
              </a:rPr>
              <a:t>https://developer.ibm.com/code/journey/create-cognitive-banking-chatbot</a:t>
            </a:r>
            <a:r>
              <a:rPr lang="en-US" dirty="0" smtClean="0">
                <a:latin typeface="+mj-lt"/>
                <a:ea typeface="Helvetica Neue" charset="0"/>
                <a:cs typeface="Helvetica Neue" charset="0"/>
                <a:hlinkClick r:id="rId4"/>
              </a:rPr>
              <a:t>/</a:t>
            </a:r>
            <a:endParaRPr lang="en-US" dirty="0" smtClean="0">
              <a:latin typeface="+mj-lt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+mj-lt"/>
                <a:ea typeface="Helvetica Neue" charset="0"/>
                <a:cs typeface="Helvetica Neue" charset="0"/>
                <a:hlinkClick r:id="rId5"/>
              </a:rPr>
              <a:t>https://developer.ibm.com/code/patterns/assemble-a-pizza-ordering-chatbot-dialog</a:t>
            </a:r>
            <a:r>
              <a:rPr lang="en-US" dirty="0" smtClean="0">
                <a:latin typeface="+mj-lt"/>
                <a:ea typeface="Helvetica Neue" charset="0"/>
                <a:cs typeface="Helvetica Neue" charset="0"/>
                <a:hlinkClick r:id="rId5"/>
              </a:rPr>
              <a:t>/</a:t>
            </a:r>
            <a:r>
              <a:rPr lang="en-US" dirty="0" smtClean="0">
                <a:latin typeface="+mj-lt"/>
                <a:ea typeface="Helvetica Neue" charset="0"/>
                <a:cs typeface="Helvetica Neue" charset="0"/>
              </a:rPr>
              <a:t> </a:t>
            </a:r>
            <a:endParaRPr lang="en-US" dirty="0">
              <a:latin typeface="+mj-lt"/>
              <a:ea typeface="Helvetica Neue" charset="0"/>
              <a:cs typeface="Helvetica Neue" charset="0"/>
            </a:endParaRPr>
          </a:p>
          <a:p>
            <a:endParaRPr lang="en-US" dirty="0">
              <a:latin typeface="+mj-lt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+mj-lt"/>
                <a:ea typeface="Helvetica Neue" charset="0"/>
                <a:cs typeface="Helvetica Neue" charset="0"/>
                <a:hlinkClick r:id="rId6"/>
              </a:rPr>
              <a:t>https</a:t>
            </a:r>
            <a:r>
              <a:rPr lang="en-US" dirty="0">
                <a:latin typeface="+mj-lt"/>
                <a:ea typeface="Helvetica Neue" charset="0"/>
                <a:cs typeface="Helvetica Neue" charset="0"/>
                <a:hlinkClick r:id="rId6"/>
              </a:rPr>
              <a:t>://medium.com/@MissAmaraKay</a:t>
            </a:r>
            <a:endParaRPr lang="en-US" dirty="0">
              <a:latin typeface="+mj-lt"/>
              <a:ea typeface="Helvetica Neue" charset="0"/>
              <a:cs typeface="Helvetica Neue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Agenda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Open Discussion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Why </a:t>
            </a:r>
            <a:r>
              <a:rPr lang="en-US" sz="2400" dirty="0" err="1" smtClean="0"/>
              <a:t>Chatbots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Guts </a:t>
            </a:r>
            <a:r>
              <a:rPr lang="en-US" sz="2400" dirty="0" smtClean="0"/>
              <a:t>of a </a:t>
            </a:r>
            <a:r>
              <a:rPr lang="en-US" sz="2400" dirty="0" err="1" smtClean="0"/>
              <a:t>chatbot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Hands-On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Follow Up Topics/Homework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7551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Why </a:t>
            </a:r>
            <a:r>
              <a:rPr lang="en-US" sz="3200" dirty="0" err="1" smtClean="0"/>
              <a:t>chatbots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43400" y="493776"/>
            <a:ext cx="4572000" cy="4199730"/>
          </a:xfrm>
        </p:spPr>
        <p:txBody>
          <a:bodyPr/>
          <a:lstStyle/>
          <a:p>
            <a:pPr lvl="1" indent="0" defTabSz="914400">
              <a:spcBef>
                <a:spcPts val="0"/>
              </a:spcBef>
              <a:buNone/>
            </a:pPr>
            <a:r>
              <a:rPr lang="en-US" sz="1800" dirty="0" smtClean="0"/>
              <a:t>Automatic solutions are simply more scalable.</a:t>
            </a:r>
          </a:p>
          <a:p>
            <a:pPr lvl="1" indent="0" defTabSz="914400">
              <a:spcBef>
                <a:spcPts val="0"/>
              </a:spcBef>
              <a:buNone/>
            </a:pPr>
            <a:endParaRPr lang="en-US" sz="1800" dirty="0"/>
          </a:p>
          <a:p>
            <a:pPr lvl="1" indent="0" defTabSz="914400">
              <a:spcBef>
                <a:spcPts val="0"/>
              </a:spcBef>
              <a:buNone/>
            </a:pPr>
            <a:r>
              <a:rPr lang="en-US" sz="1800" dirty="0" smtClean="0"/>
              <a:t>Its cheaper, more efficient, and often more accurate than a human.</a:t>
            </a:r>
          </a:p>
          <a:p>
            <a:pPr lvl="1" indent="0" defTabSz="914400">
              <a:spcBef>
                <a:spcPts val="0"/>
              </a:spcBef>
              <a:buNone/>
            </a:pPr>
            <a:endParaRPr lang="en-US" sz="1800" dirty="0"/>
          </a:p>
          <a:p>
            <a:pPr lvl="1" indent="0" defTabSz="914400">
              <a:spcBef>
                <a:spcPts val="0"/>
              </a:spcBef>
              <a:buNone/>
            </a:pPr>
            <a:r>
              <a:rPr lang="en-US" sz="1800" dirty="0" smtClean="0"/>
              <a:t>New way for engaging customers while they complete their tasks.</a:t>
            </a:r>
          </a:p>
        </p:txBody>
      </p:sp>
    </p:spTree>
    <p:extLst>
      <p:ext uri="{BB962C8B-B14F-4D97-AF65-F5344CB8AC3E}">
        <p14:creationId xmlns:p14="http://schemas.microsoft.com/office/powerpoint/2010/main" val="80703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5626821" cy="3516763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94" y="1987498"/>
            <a:ext cx="5166905" cy="31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5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" y="109065"/>
            <a:ext cx="9000407" cy="48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8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Guts of a </a:t>
            </a:r>
            <a:r>
              <a:rPr lang="en-US" sz="3200" dirty="0" err="1" smtClean="0"/>
              <a:t>chatbot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 smtClean="0"/>
              <a:t>Intents</a:t>
            </a:r>
          </a:p>
          <a:p>
            <a:r>
              <a:rPr lang="en-US" sz="2800" dirty="0" smtClean="0"/>
              <a:t>Entities</a:t>
            </a:r>
          </a:p>
          <a:p>
            <a:r>
              <a:rPr lang="en-US" sz="2800" dirty="0" smtClean="0"/>
              <a:t>Dialog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839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#Intents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80300"/>
            <a:ext cx="6400800" cy="137160"/>
          </a:xfrm>
        </p:spPr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46325" y="2273363"/>
            <a:ext cx="4451350" cy="457200"/>
          </a:xfrm>
        </p:spPr>
        <p:txBody>
          <a:bodyPr/>
          <a:lstStyle/>
          <a:p>
            <a:pPr algn="ctr"/>
            <a:r>
              <a:rPr lang="en-US" sz="2400" dirty="0" smtClean="0"/>
              <a:t>An intent is the goal or purpose of the user’s input.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0" y="339618"/>
            <a:ext cx="8255768" cy="3212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3071" y="3986740"/>
            <a:ext cx="369851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Provide at least five examples for each intent.</a:t>
            </a:r>
            <a:endParaRPr lang="en-US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19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@Entities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80300"/>
            <a:ext cx="6400800" cy="137160"/>
          </a:xfrm>
        </p:spPr>
        <p:txBody>
          <a:bodyPr/>
          <a:lstStyle/>
          <a:p>
            <a:r>
              <a:rPr lang="sk-SK" dirty="0"/>
              <a:t>DBG / </a:t>
            </a:r>
            <a:r>
              <a:rPr lang="sk-SK" dirty="0" err="1"/>
              <a:t>Jan</a:t>
            </a:r>
            <a:r>
              <a:rPr lang="sk-SK" dirty="0"/>
              <a:t> 2018 / © 2018 IBM </a:t>
            </a:r>
            <a:r>
              <a:rPr lang="sk-SK" dirty="0" err="1"/>
              <a:t>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46325" y="2273363"/>
            <a:ext cx="4451350" cy="457200"/>
          </a:xfrm>
        </p:spPr>
        <p:txBody>
          <a:bodyPr/>
          <a:lstStyle/>
          <a:p>
            <a:pPr algn="ctr"/>
            <a:r>
              <a:rPr lang="en-US" sz="2400" dirty="0" smtClean="0"/>
              <a:t>An entity is a portion of the user’s input that you can use to provide a different response to a particular intent.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5660560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A65849-63FB-D946-93E7-20CAFD6581BE}" vid="{9E088B3C-4FB7-7747-A96F-293AAE3F4D29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A65849-63FB-D946-93E7-20CAFD6581BE}" vid="{BB951B47-C83C-F040-AA7C-388C4A68D893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A65849-63FB-D946-93E7-20CAFD6581BE}" vid="{6BD0B9F7-EB30-8C49-A02E-82881105EF6F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A65849-63FB-D946-93E7-20CAFD6581BE}" vid="{6ECAE44E-10BA-124F-BB92-42E16650E4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You to the Power</Template>
  <TotalTime>341</TotalTime>
  <Words>461</Words>
  <Application>Microsoft Macintosh PowerPoint</Application>
  <PresentationFormat>On-screen Show (16:9)</PresentationFormat>
  <Paragraphs>95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Helvetica Neue</vt:lpstr>
      <vt:lpstr>IBM Plex Sans</vt:lpstr>
      <vt:lpstr>Arial</vt:lpstr>
      <vt:lpstr>blk_background_2017</vt:lpstr>
      <vt:lpstr>dk_blu_background_2017</vt:lpstr>
      <vt:lpstr>gry_background_2017</vt:lpstr>
      <vt:lpstr>wht_background_2017</vt:lpstr>
      <vt:lpstr>How to build a chatbot — Amara Keller IBM Developer Advocate  @MissAmaraKay</vt:lpstr>
      <vt:lpstr>Agenda</vt:lpstr>
      <vt:lpstr>Why chatbots?</vt:lpstr>
      <vt:lpstr>PowerPoint Presentation</vt:lpstr>
      <vt:lpstr>PowerPoint Presentation</vt:lpstr>
      <vt:lpstr>Guts of a chatbot</vt:lpstr>
      <vt:lpstr>#Intents</vt:lpstr>
      <vt:lpstr>PowerPoint Presentation</vt:lpstr>
      <vt:lpstr>@Entities</vt:lpstr>
      <vt:lpstr>PowerPoint Presentation</vt:lpstr>
      <vt:lpstr>Dialog</vt:lpstr>
      <vt:lpstr>PowerPoint Presentation</vt:lpstr>
      <vt:lpstr>Now you try it!</vt:lpstr>
      <vt:lpstr>PowerPoint Presentation</vt:lpstr>
      <vt:lpstr>Thank you</vt:lpstr>
      <vt:lpstr>PowerPoint Presentation</vt:lpstr>
      <vt:lpstr>Additional Links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 chatbot in 10 minutes — Amara Keller IBM Developer Advocate  @MissAmaraKay</dc:title>
  <dc:subject/>
  <dc:creator>Amara Keller</dc:creator>
  <cp:keywords/>
  <dc:description/>
  <cp:lastModifiedBy>Amara Keller</cp:lastModifiedBy>
  <cp:revision>20</cp:revision>
  <dcterms:created xsi:type="dcterms:W3CDTF">2017-09-12T16:41:30Z</dcterms:created>
  <dcterms:modified xsi:type="dcterms:W3CDTF">2018-01-15T21:18:44Z</dcterms:modified>
  <cp:category/>
</cp:coreProperties>
</file>